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7" r:id="rId3"/>
    <p:sldId id="298" r:id="rId4"/>
    <p:sldId id="257" r:id="rId5"/>
    <p:sldId id="262" r:id="rId6"/>
    <p:sldId id="258" r:id="rId7"/>
    <p:sldId id="264" r:id="rId8"/>
    <p:sldId id="266" r:id="rId9"/>
    <p:sldId id="265" r:id="rId10"/>
    <p:sldId id="263" r:id="rId11"/>
    <p:sldId id="267" r:id="rId12"/>
    <p:sldId id="268" r:id="rId13"/>
    <p:sldId id="300" r:id="rId14"/>
    <p:sldId id="299" r:id="rId15"/>
    <p:sldId id="260" r:id="rId16"/>
    <p:sldId id="261"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4" r:id="rId40"/>
    <p:sldId id="291" r:id="rId41"/>
    <p:sldId id="292" r:id="rId42"/>
    <p:sldId id="293" r:id="rId43"/>
    <p:sldId id="295" r:id="rId44"/>
    <p:sldId id="29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3"/>
  </p:normalViewPr>
  <p:slideViewPr>
    <p:cSldViewPr snapToGrid="0" snapToObjects="1">
      <p:cViewPr>
        <p:scale>
          <a:sx n="51" d="100"/>
          <a:sy n="51" d="100"/>
        </p:scale>
        <p:origin x="1401" y="7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ABD8F-9188-1F4A-91CF-7508837778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37365A6-2650-0E4E-85D3-8BAACBD49C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8B61E2B-09D1-EB40-A1A2-981864E3C150}"/>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20767AC9-A4FD-D84A-8BDF-15868AEC5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2E1AA76-96C7-0F40-9DE2-1FC947F1C879}"/>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20456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0BBDC-0033-8640-9EE0-7EC83D51F8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3C6CDC5-69A6-6445-A566-0EAF09DCD2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952266E-B829-8D45-9E5A-A4CEDEB82D8A}"/>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9636FAA2-A925-314F-A065-66B6998B9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25CA12-E177-8646-9766-2C6F4EC22CED}"/>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425317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633E345-CAE5-764D-B8A0-CA9586B84B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730E11D-DA38-EA4E-8B46-9702879C74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837949-EB3B-8645-A090-8A8274CDC645}"/>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B9DF5DBD-B165-B34D-94D8-87A72C6F3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4B82FEB-CC9C-4A45-BE10-55F075518E7A}"/>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228264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A666CE-4403-8143-B187-46FE833B3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740ED4E-08D5-4B44-A20A-CD178A8B44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6B9E70E-29EC-244D-A6E2-4B2E26E00160}"/>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1C6FB504-36B2-A544-96DE-19EDF37BEE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3AE49FD-3490-E543-BBD9-B4042C93120B}"/>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30430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15AB9C-F36A-EA4E-91E0-FDBCC06CFB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291A97A-0509-C04E-A07C-6B5432A776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B514ED1-AED2-014C-BF93-2A158EB15051}"/>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B474BD73-CF57-0F4D-814F-AFE801847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B73E277-6456-2641-BE32-D01FA4043D83}"/>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286687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F22A0A-2759-864B-A5DD-9E4713DE9C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6EAA267-80F5-2E41-8750-95CDDB86EC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3892AA4-A609-224F-BB9F-9FEC18799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86B9A9B-9F1D-A748-8ABD-5F36770EA0F1}"/>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6" name="Footer Placeholder 5">
            <a:extLst>
              <a:ext uri="{FF2B5EF4-FFF2-40B4-BE49-F238E27FC236}">
                <a16:creationId xmlns:a16="http://schemas.microsoft.com/office/drawing/2014/main" xmlns="" id="{8D8A6A8B-A742-5841-A2EC-8FA2C4E04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8443A99-4AF3-A041-AD75-F7BE6C8192B5}"/>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980677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D3A5CE-C5D9-BF4E-89AE-EDEACEF1A0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3BE2ED0-2B26-7349-AFDE-C8F3DC9F64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48D980A-CAF5-6241-9C0C-F6B336C480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2816D09-6E72-E149-A7E0-EAD8FD6C5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D4944FB-84BA-C844-95E4-4A54B79715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325C5B1-1E27-AA4C-B06A-BA1CF3D1C27E}"/>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8" name="Footer Placeholder 7">
            <a:extLst>
              <a:ext uri="{FF2B5EF4-FFF2-40B4-BE49-F238E27FC236}">
                <a16:creationId xmlns:a16="http://schemas.microsoft.com/office/drawing/2014/main" xmlns="" id="{FD18DFF0-AC3D-284B-9458-73B043AA34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40528B7-D8FE-9340-BFFE-8FC98C13EB27}"/>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40770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D7E1B5-2F34-E446-9A1A-E583E973A0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FAB9843-7B53-CE42-ABF4-2F59BE0CC779}"/>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4" name="Footer Placeholder 3">
            <a:extLst>
              <a:ext uri="{FF2B5EF4-FFF2-40B4-BE49-F238E27FC236}">
                <a16:creationId xmlns:a16="http://schemas.microsoft.com/office/drawing/2014/main" xmlns="" id="{8904DBFD-3E7F-D34B-A8E8-335937F15E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7A03D41-30A1-0042-BA91-5AC535FF51A4}"/>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394826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11DE867-0492-2D4D-9894-E400285CD5A6}"/>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3" name="Footer Placeholder 2">
            <a:extLst>
              <a:ext uri="{FF2B5EF4-FFF2-40B4-BE49-F238E27FC236}">
                <a16:creationId xmlns:a16="http://schemas.microsoft.com/office/drawing/2014/main" xmlns="" id="{B99DA598-A60D-9341-927C-1A58C19EA8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3CF4FA-DA89-8441-8AC9-67B035138527}"/>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3864740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65362-B2C8-FA44-8524-9D3FDC8EC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50B27F2-F8A7-8C40-8DBD-EB2E07397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791A898-C567-054A-8358-256EA7309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7DAC83F-6303-114E-8B71-2A7CE3D272B4}"/>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6" name="Footer Placeholder 5">
            <a:extLst>
              <a:ext uri="{FF2B5EF4-FFF2-40B4-BE49-F238E27FC236}">
                <a16:creationId xmlns:a16="http://schemas.microsoft.com/office/drawing/2014/main" xmlns="" id="{8C915C8D-6626-8E43-B4EF-1E79D1E90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173D862-19A4-5C4F-842F-F8A3A8DF45D4}"/>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107353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40C7D4-87DE-1542-BB60-0A7F80290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1214E46-C9D4-EB4A-8D71-E11DD21C14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96608DF-C931-4B41-B141-3D00427F3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EE2FC90-CC0B-B74D-B8DC-7FF45B8F5F8C}"/>
              </a:ext>
            </a:extLst>
          </p:cNvPr>
          <p:cNvSpPr>
            <a:spLocks noGrp="1"/>
          </p:cNvSpPr>
          <p:nvPr>
            <p:ph type="dt" sz="half" idx="10"/>
          </p:nvPr>
        </p:nvSpPr>
        <p:spPr/>
        <p:txBody>
          <a:bodyPr/>
          <a:lstStyle/>
          <a:p>
            <a:fld id="{EEDDF6AB-1B26-6F44-A340-803A10FCBCCD}" type="datetimeFigureOut">
              <a:rPr lang="en-US" smtClean="0"/>
              <a:t>12/30/2019</a:t>
            </a:fld>
            <a:endParaRPr lang="en-US"/>
          </a:p>
        </p:txBody>
      </p:sp>
      <p:sp>
        <p:nvSpPr>
          <p:cNvPr id="6" name="Footer Placeholder 5">
            <a:extLst>
              <a:ext uri="{FF2B5EF4-FFF2-40B4-BE49-F238E27FC236}">
                <a16:creationId xmlns:a16="http://schemas.microsoft.com/office/drawing/2014/main" xmlns="" id="{9D9901F8-6FB2-5C42-A7C5-C86DDEA694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F72DD97-7FB6-C34F-B56D-AE1D709E18A9}"/>
              </a:ext>
            </a:extLst>
          </p:cNvPr>
          <p:cNvSpPr>
            <a:spLocks noGrp="1"/>
          </p:cNvSpPr>
          <p:nvPr>
            <p:ph type="sldNum" sz="quarter" idx="12"/>
          </p:nvPr>
        </p:nvSpPr>
        <p:spPr/>
        <p:txBody>
          <a:bodyPr/>
          <a:lstStyle/>
          <a:p>
            <a:fld id="{D7F15050-198F-CA43-AE03-AC883B76D367}" type="slidenum">
              <a:rPr lang="en-US" smtClean="0"/>
              <a:t>‹#›</a:t>
            </a:fld>
            <a:endParaRPr lang="en-US"/>
          </a:p>
        </p:txBody>
      </p:sp>
    </p:spTree>
    <p:extLst>
      <p:ext uri="{BB962C8B-B14F-4D97-AF65-F5344CB8AC3E}">
        <p14:creationId xmlns:p14="http://schemas.microsoft.com/office/powerpoint/2010/main" val="182499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6D63457-A487-F548-8FB3-6D40294410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1FCFD01-6334-6A4C-BFAF-F6E98376D7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9100C6-675F-E649-B62F-33F78134FC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DF6AB-1B26-6F44-A340-803A10FCBCCD}" type="datetimeFigureOut">
              <a:rPr lang="en-US" smtClean="0"/>
              <a:t>12/30/2019</a:t>
            </a:fld>
            <a:endParaRPr lang="en-US"/>
          </a:p>
        </p:txBody>
      </p:sp>
      <p:sp>
        <p:nvSpPr>
          <p:cNvPr id="5" name="Footer Placeholder 4">
            <a:extLst>
              <a:ext uri="{FF2B5EF4-FFF2-40B4-BE49-F238E27FC236}">
                <a16:creationId xmlns:a16="http://schemas.microsoft.com/office/drawing/2014/main" xmlns="" id="{85532286-7062-954D-9B03-0D4191A85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5F6153B-BAA8-584E-B253-98329DAFB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F15050-198F-CA43-AE03-AC883B76D367}" type="slidenum">
              <a:rPr lang="en-US" smtClean="0"/>
              <a:t>‹#›</a:t>
            </a:fld>
            <a:endParaRPr lang="en-US"/>
          </a:p>
        </p:txBody>
      </p:sp>
    </p:spTree>
    <p:extLst>
      <p:ext uri="{BB962C8B-B14F-4D97-AF65-F5344CB8AC3E}">
        <p14:creationId xmlns:p14="http://schemas.microsoft.com/office/powerpoint/2010/main" val="1867723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itting, black, man, large&#10;&#10;Description automatically generated">
            <a:extLst>
              <a:ext uri="{FF2B5EF4-FFF2-40B4-BE49-F238E27FC236}">
                <a16:creationId xmlns:a16="http://schemas.microsoft.com/office/drawing/2014/main" xmlns="" id="{8B3C207B-3B2F-C045-9F20-56579160B1C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524000" y="2235200"/>
            <a:ext cx="9144000" cy="2387600"/>
          </a:xfrm>
        </p:spPr>
        <p:txBody>
          <a:bodyPr>
            <a:noAutofit/>
          </a:bodyPr>
          <a:lstStyle/>
          <a:p>
            <a:r>
              <a:rPr lang="en-US" sz="18000" b="1" dirty="0" smtClean="0">
                <a:solidFill>
                  <a:schemeClr val="bg1"/>
                </a:solidFill>
              </a:rPr>
              <a:t>VISION</a:t>
            </a:r>
            <a:endParaRPr lang="en-US" sz="18000" b="1" dirty="0">
              <a:solidFill>
                <a:schemeClr val="bg1"/>
              </a:solidFill>
            </a:endParaRPr>
          </a:p>
        </p:txBody>
      </p:sp>
      <p:sp>
        <p:nvSpPr>
          <p:cNvPr id="3" name="Subtitle 2">
            <a:extLst>
              <a:ext uri="{FF2B5EF4-FFF2-40B4-BE49-F238E27FC236}">
                <a16:creationId xmlns:a16="http://schemas.microsoft.com/office/drawing/2014/main" xmlns="" id="{712EA088-5086-1846-A3B1-84F018EC9602}"/>
              </a:ext>
            </a:extLst>
          </p:cNvPr>
          <p:cNvSpPr>
            <a:spLocks noGrp="1"/>
          </p:cNvSpPr>
          <p:nvPr>
            <p:ph type="subTitle" idx="1"/>
          </p:nvPr>
        </p:nvSpPr>
        <p:spPr>
          <a:xfrm>
            <a:off x="1654629" y="4499429"/>
            <a:ext cx="9144000" cy="1655762"/>
          </a:xfrm>
        </p:spPr>
        <p:txBody>
          <a:bodyPr>
            <a:normAutofit/>
          </a:bodyPr>
          <a:lstStyle/>
          <a:p>
            <a:r>
              <a:rPr lang="en-US" sz="5000" dirty="0" smtClean="0"/>
              <a:t>LOSING SIGHT TO </a:t>
            </a:r>
          </a:p>
          <a:p>
            <a:r>
              <a:rPr lang="en-US" sz="5000" dirty="0" smtClean="0"/>
              <a:t>GAIN VISION</a:t>
            </a:r>
            <a:endParaRPr lang="en-US" sz="5000" dirty="0"/>
          </a:p>
        </p:txBody>
      </p:sp>
    </p:spTree>
    <p:extLst>
      <p:ext uri="{BB962C8B-B14F-4D97-AF65-F5344CB8AC3E}">
        <p14:creationId xmlns:p14="http://schemas.microsoft.com/office/powerpoint/2010/main" val="4222075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Process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1384995"/>
          </a:xfrm>
          <a:prstGeom prst="rect">
            <a:avLst/>
          </a:prstGeom>
          <a:noFill/>
        </p:spPr>
        <p:txBody>
          <a:bodyPr wrap="square" rtlCol="0">
            <a:spAutoFit/>
          </a:bodyPr>
          <a:lstStyle/>
          <a:p>
            <a:r>
              <a:rPr lang="en-US" sz="2800" dirty="0" smtClean="0">
                <a:solidFill>
                  <a:schemeClr val="bg1"/>
                </a:solidFill>
              </a:rPr>
              <a:t>Ask the right question</a:t>
            </a:r>
          </a:p>
          <a:p>
            <a:r>
              <a:rPr lang="en-US" sz="2800" dirty="0" smtClean="0">
                <a:solidFill>
                  <a:schemeClr val="bg1"/>
                </a:solidFill>
              </a:rPr>
              <a:t>Submit to the process</a:t>
            </a:r>
          </a:p>
          <a:p>
            <a:endParaRPr lang="en-US" sz="2800" dirty="0" smtClean="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a:t>1</a:t>
            </a:r>
          </a:p>
        </p:txBody>
      </p:sp>
    </p:spTree>
    <p:extLst>
      <p:ext uri="{BB962C8B-B14F-4D97-AF65-F5344CB8AC3E}">
        <p14:creationId xmlns:p14="http://schemas.microsoft.com/office/powerpoint/2010/main" val="2761241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Process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2246769"/>
          </a:xfrm>
          <a:prstGeom prst="rect">
            <a:avLst/>
          </a:prstGeom>
          <a:noFill/>
        </p:spPr>
        <p:txBody>
          <a:bodyPr wrap="square" rtlCol="0">
            <a:spAutoFit/>
          </a:bodyPr>
          <a:lstStyle/>
          <a:p>
            <a:r>
              <a:rPr lang="en-US" sz="2800" dirty="0" smtClean="0">
                <a:solidFill>
                  <a:schemeClr val="bg1"/>
                </a:solidFill>
              </a:rPr>
              <a:t>Ask the right question</a:t>
            </a:r>
          </a:p>
          <a:p>
            <a:r>
              <a:rPr lang="en-US" sz="2800" dirty="0" smtClean="0">
                <a:solidFill>
                  <a:schemeClr val="bg1"/>
                </a:solidFill>
              </a:rPr>
              <a:t>Submit to the process</a:t>
            </a:r>
          </a:p>
          <a:p>
            <a:endParaRPr lang="en-US" sz="2800" dirty="0" smtClean="0">
              <a:solidFill>
                <a:schemeClr val="bg1"/>
              </a:solidFill>
            </a:endParaRPr>
          </a:p>
          <a:p>
            <a:r>
              <a:rPr lang="en-US" sz="2800" dirty="0">
                <a:solidFill>
                  <a:schemeClr val="bg1"/>
                </a:solidFill>
              </a:rPr>
              <a:t>Arise, and go into the city, and it shall be told thee what thou must do.</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a:t>1</a:t>
            </a:r>
          </a:p>
        </p:txBody>
      </p:sp>
    </p:spTree>
    <p:extLst>
      <p:ext uri="{BB962C8B-B14F-4D97-AF65-F5344CB8AC3E}">
        <p14:creationId xmlns:p14="http://schemas.microsoft.com/office/powerpoint/2010/main" val="648290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600" b="1"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207" y="0"/>
            <a:ext cx="12612413" cy="6858000"/>
          </a:xfrm>
          <a:prstGeom prst="rect">
            <a:avLst/>
          </a:prstGeom>
        </p:spPr>
      </p:pic>
    </p:spTree>
    <p:extLst>
      <p:ext uri="{BB962C8B-B14F-4D97-AF65-F5344CB8AC3E}">
        <p14:creationId xmlns:p14="http://schemas.microsoft.com/office/powerpoint/2010/main" val="2551064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rPr>
              <a:t>Matthew 9:36-38 </a:t>
            </a:r>
            <a:r>
              <a:rPr lang="en-US" sz="3600" dirty="0">
                <a:solidFill>
                  <a:schemeClr val="bg1"/>
                </a:solidFill>
              </a:rPr>
              <a:t>But when he saw the multitudes, he was moved with compassion on them, because they fainted, and were scattered abroad, as sheep having no shepherd. </a:t>
            </a:r>
            <a:r>
              <a:rPr lang="en-US" sz="3600" b="1" dirty="0">
                <a:solidFill>
                  <a:schemeClr val="bg1"/>
                </a:solidFill>
              </a:rPr>
              <a:t>37 </a:t>
            </a:r>
            <a:r>
              <a:rPr lang="en-US" sz="3600" dirty="0">
                <a:solidFill>
                  <a:schemeClr val="bg1"/>
                </a:solidFill>
              </a:rPr>
              <a:t>Then </a:t>
            </a:r>
            <a:r>
              <a:rPr lang="en-US" sz="3600" dirty="0" err="1">
                <a:solidFill>
                  <a:schemeClr val="bg1"/>
                </a:solidFill>
              </a:rPr>
              <a:t>saith</a:t>
            </a:r>
            <a:r>
              <a:rPr lang="en-US" sz="3600" dirty="0">
                <a:solidFill>
                  <a:schemeClr val="bg1"/>
                </a:solidFill>
              </a:rPr>
              <a:t> he unto his disciples, The harvest truly is plenteous, but the </a:t>
            </a:r>
            <a:r>
              <a:rPr lang="en-US" sz="3600" dirty="0" err="1">
                <a:solidFill>
                  <a:schemeClr val="bg1"/>
                </a:solidFill>
              </a:rPr>
              <a:t>labourers</a:t>
            </a:r>
            <a:r>
              <a:rPr lang="en-US" sz="3600" dirty="0">
                <a:solidFill>
                  <a:schemeClr val="bg1"/>
                </a:solidFill>
              </a:rPr>
              <a:t> are few; </a:t>
            </a:r>
            <a:r>
              <a:rPr lang="en-US" sz="3600" b="1" dirty="0">
                <a:solidFill>
                  <a:schemeClr val="bg1"/>
                </a:solidFill>
              </a:rPr>
              <a:t>38 Pray ye therefore </a:t>
            </a:r>
            <a:r>
              <a:rPr lang="en-US" sz="3600" dirty="0">
                <a:solidFill>
                  <a:schemeClr val="bg1"/>
                </a:solidFill>
              </a:rPr>
              <a:t>the Lord of the harvest, that </a:t>
            </a:r>
            <a:r>
              <a:rPr lang="en-US" sz="3600" b="1" dirty="0">
                <a:solidFill>
                  <a:schemeClr val="bg1"/>
                </a:solidFill>
              </a:rPr>
              <a:t>he</a:t>
            </a:r>
            <a:r>
              <a:rPr lang="en-US" sz="3600" dirty="0">
                <a:solidFill>
                  <a:schemeClr val="bg1"/>
                </a:solidFill>
              </a:rPr>
              <a:t> will send forth </a:t>
            </a:r>
            <a:r>
              <a:rPr lang="en-US" sz="3600" dirty="0" err="1">
                <a:solidFill>
                  <a:schemeClr val="bg1"/>
                </a:solidFill>
              </a:rPr>
              <a:t>labourers</a:t>
            </a:r>
            <a:r>
              <a:rPr lang="en-US" sz="3600" dirty="0">
                <a:solidFill>
                  <a:schemeClr val="bg1"/>
                </a:solidFill>
              </a:rPr>
              <a:t> into </a:t>
            </a:r>
            <a:r>
              <a:rPr lang="en-US" sz="3600" b="1" dirty="0">
                <a:solidFill>
                  <a:schemeClr val="bg1"/>
                </a:solidFill>
              </a:rPr>
              <a:t>his</a:t>
            </a:r>
            <a:r>
              <a:rPr lang="en-US" sz="3600" dirty="0">
                <a:solidFill>
                  <a:schemeClr val="bg1"/>
                </a:solidFill>
              </a:rPr>
              <a:t> harvest.</a:t>
            </a:r>
          </a:p>
        </p:txBody>
      </p:sp>
    </p:spTree>
    <p:extLst>
      <p:ext uri="{BB962C8B-B14F-4D97-AF65-F5344CB8AC3E}">
        <p14:creationId xmlns:p14="http://schemas.microsoft.com/office/powerpoint/2010/main" val="2827405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Process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1384995"/>
          </a:xfrm>
          <a:prstGeom prst="rect">
            <a:avLst/>
          </a:prstGeom>
          <a:noFill/>
        </p:spPr>
        <p:txBody>
          <a:bodyPr wrap="square" rtlCol="0">
            <a:spAutoFit/>
          </a:bodyPr>
          <a:lstStyle/>
          <a:p>
            <a:r>
              <a:rPr lang="en-US" sz="2800" dirty="0" smtClean="0">
                <a:solidFill>
                  <a:schemeClr val="bg1"/>
                </a:solidFill>
              </a:rPr>
              <a:t>Ask the right question</a:t>
            </a:r>
          </a:p>
          <a:p>
            <a:r>
              <a:rPr lang="en-US" sz="2800" dirty="0" smtClean="0">
                <a:solidFill>
                  <a:schemeClr val="bg1"/>
                </a:solidFill>
              </a:rPr>
              <a:t>Submit to the process</a:t>
            </a:r>
          </a:p>
          <a:p>
            <a:r>
              <a:rPr lang="en-US" sz="2800" dirty="0" smtClean="0">
                <a:solidFill>
                  <a:schemeClr val="bg1"/>
                </a:solidFill>
              </a:rPr>
              <a:t>Follow the Leader</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a:t>1</a:t>
            </a:r>
          </a:p>
        </p:txBody>
      </p:sp>
    </p:spTree>
    <p:extLst>
      <p:ext uri="{BB962C8B-B14F-4D97-AF65-F5344CB8AC3E}">
        <p14:creationId xmlns:p14="http://schemas.microsoft.com/office/powerpoint/2010/main" val="1316188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1248257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5851645"/>
          </a:xfrm>
        </p:spPr>
        <p:txBody>
          <a:bodyPr anchor="t">
            <a:noAutofit/>
          </a:bodyPr>
          <a:lstStyle/>
          <a:p>
            <a:r>
              <a:rPr lang="en-US" sz="3600" b="1" dirty="0" smtClean="0"/>
              <a:t>Acts 26:16 </a:t>
            </a:r>
            <a:r>
              <a:rPr lang="en-US" sz="3600" dirty="0"/>
              <a:t>But rise, and stand upon thy feet: for I have appeared unto thee for this purpose, to make thee a minister and a witness both of these things which thou hast seen, and of those things in the which I will appear unto thee; </a:t>
            </a:r>
            <a:r>
              <a:rPr lang="en-US" sz="3600" b="1" dirty="0"/>
              <a:t>17 </a:t>
            </a:r>
            <a:r>
              <a:rPr lang="en-US" sz="3600" dirty="0"/>
              <a:t>Delivering thee from the people, and from the Gentiles, unto whom now I send thee, </a:t>
            </a:r>
            <a:r>
              <a:rPr lang="en-US" sz="3600" b="1" dirty="0"/>
              <a:t>18 To open their eyes, and to turn them from darkness to light, and from the power of Satan unto God, that they may receive forgiveness of sins, and inheritance among them which are sanctified by faith that is in me.</a:t>
            </a:r>
            <a:endParaRPr lang="en-US" sz="3600" b="1" dirty="0"/>
          </a:p>
        </p:txBody>
      </p:sp>
    </p:spTree>
    <p:extLst>
      <p:ext uri="{BB962C8B-B14F-4D97-AF65-F5344CB8AC3E}">
        <p14:creationId xmlns:p14="http://schemas.microsoft.com/office/powerpoint/2010/main" val="3860493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447675" y="1774371"/>
            <a:ext cx="7946571" cy="523220"/>
          </a:xfrm>
          <a:prstGeom prst="rect">
            <a:avLst/>
          </a:prstGeom>
          <a:noFill/>
        </p:spPr>
        <p:txBody>
          <a:bodyPr wrap="square" rtlCol="0">
            <a:spAutoFit/>
          </a:bodyPr>
          <a:lstStyle/>
          <a:p>
            <a:r>
              <a:rPr lang="en-US" sz="2800" dirty="0" smtClean="0">
                <a:solidFill>
                  <a:schemeClr val="bg1"/>
                </a:solidFill>
              </a:rPr>
              <a:t>a.  It </a:t>
            </a:r>
            <a:r>
              <a:rPr lang="en-US" sz="2800" dirty="0">
                <a:solidFill>
                  <a:schemeClr val="bg1"/>
                </a:solidFill>
              </a:rPr>
              <a:t>is to open the eyes of lost men</a:t>
            </a:r>
            <a:endParaRPr lang="en-US" sz="2800" dirty="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2114596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p:txBody>
          <a:bodyPr anchor="t">
            <a:noAutofit/>
          </a:bodyPr>
          <a:lstStyle/>
          <a:p>
            <a:r>
              <a:rPr lang="en-US" sz="3600" b="1" dirty="0"/>
              <a:t>John 6:29 Jesus answered and said unto them, This is the work of </a:t>
            </a:r>
            <a:r>
              <a:rPr lang="en-US" sz="3600" b="1" dirty="0" smtClean="0"/>
              <a:t>God, </a:t>
            </a:r>
            <a:r>
              <a:rPr lang="en-US" sz="3600" b="1" dirty="0"/>
              <a:t>that ye believe on him whom he hath sent.</a:t>
            </a:r>
            <a:endParaRPr lang="en-US" sz="3600" b="1" dirty="0"/>
          </a:p>
        </p:txBody>
      </p:sp>
    </p:spTree>
    <p:extLst>
      <p:ext uri="{BB962C8B-B14F-4D97-AF65-F5344CB8AC3E}">
        <p14:creationId xmlns:p14="http://schemas.microsoft.com/office/powerpoint/2010/main" val="3000549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p:txBody>
          <a:bodyPr anchor="t">
            <a:noAutofit/>
          </a:bodyPr>
          <a:lstStyle/>
          <a:p>
            <a:r>
              <a:rPr lang="en-US" sz="3600" b="1" dirty="0"/>
              <a:t>John 20:21 Then said Jesus to them again, Peace be unto you: as my Father hath sent me, even so send I you.</a:t>
            </a:r>
            <a:endParaRPr lang="en-US" sz="3600" b="1" dirty="0"/>
          </a:p>
        </p:txBody>
      </p:sp>
    </p:spTree>
    <p:extLst>
      <p:ext uri="{BB962C8B-B14F-4D97-AF65-F5344CB8AC3E}">
        <p14:creationId xmlns:p14="http://schemas.microsoft.com/office/powerpoint/2010/main" val="3439714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itting, black, man, large&#10;&#10;Description automatically generated">
            <a:extLst>
              <a:ext uri="{FF2B5EF4-FFF2-40B4-BE49-F238E27FC236}">
                <a16:creationId xmlns:a16="http://schemas.microsoft.com/office/drawing/2014/main" xmlns="" id="{8B3C207B-3B2F-C045-9F20-56579160B1C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524000" y="1374475"/>
            <a:ext cx="9144000" cy="3248325"/>
          </a:xfrm>
        </p:spPr>
        <p:txBody>
          <a:bodyPr>
            <a:noAutofit/>
          </a:bodyPr>
          <a:lstStyle/>
          <a:p>
            <a:r>
              <a:rPr lang="en-US" sz="5400" i="1" dirty="0" smtClean="0"/>
              <a:t>“The </a:t>
            </a:r>
            <a:r>
              <a:rPr lang="en-US" sz="5400" i="1" dirty="0"/>
              <a:t>only thing worse than </a:t>
            </a:r>
            <a:r>
              <a:rPr lang="en-US" sz="5400" i="1" dirty="0" smtClean="0"/>
              <a:t/>
            </a:r>
            <a:br>
              <a:rPr lang="en-US" sz="5400" i="1" dirty="0" smtClean="0"/>
            </a:br>
            <a:r>
              <a:rPr lang="en-US" sz="5400" i="1" dirty="0" smtClean="0"/>
              <a:t>being </a:t>
            </a:r>
            <a:r>
              <a:rPr lang="en-US" sz="5400" i="1" dirty="0"/>
              <a:t>blind is having </a:t>
            </a:r>
            <a:r>
              <a:rPr lang="en-US" sz="5400" i="1" dirty="0" smtClean="0"/>
              <a:t/>
            </a:r>
            <a:br>
              <a:rPr lang="en-US" sz="5400" i="1" dirty="0" smtClean="0"/>
            </a:br>
            <a:r>
              <a:rPr lang="en-US" sz="5400" i="1" dirty="0" smtClean="0"/>
              <a:t>sight </a:t>
            </a:r>
            <a:r>
              <a:rPr lang="en-US" sz="5400" i="1" dirty="0"/>
              <a:t>but no </a:t>
            </a:r>
            <a:r>
              <a:rPr lang="en-US" sz="5400" i="1" dirty="0" smtClean="0"/>
              <a:t>vision”</a:t>
            </a:r>
            <a:br>
              <a:rPr lang="en-US" sz="5400" i="1" dirty="0" smtClean="0"/>
            </a:br>
            <a:r>
              <a:rPr lang="en-US" sz="5400" i="1" dirty="0" smtClean="0"/>
              <a:t>Helen Keller</a:t>
            </a:r>
            <a:endParaRPr lang="en-US" sz="11500" dirty="0"/>
          </a:p>
        </p:txBody>
      </p:sp>
    </p:spTree>
    <p:extLst>
      <p:ext uri="{BB962C8B-B14F-4D97-AF65-F5344CB8AC3E}">
        <p14:creationId xmlns:p14="http://schemas.microsoft.com/office/powerpoint/2010/main" val="623860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4603690"/>
          </a:xfrm>
        </p:spPr>
        <p:txBody>
          <a:bodyPr anchor="t">
            <a:noAutofit/>
          </a:bodyPr>
          <a:lstStyle/>
          <a:p>
            <a:r>
              <a:rPr lang="en-US" sz="3600" b="1" dirty="0"/>
              <a:t>Romans 10:13-15 </a:t>
            </a:r>
            <a:r>
              <a:rPr lang="en-US" sz="3600" dirty="0"/>
              <a:t>For whosoever shall call upon the name of the Lord shall be saved. </a:t>
            </a:r>
            <a:r>
              <a:rPr lang="en-US" sz="3600" b="1" dirty="0"/>
              <a:t>14 </a:t>
            </a:r>
            <a:r>
              <a:rPr lang="en-US" sz="3600" dirty="0"/>
              <a:t>How then shall they call on him in whom they have not believed? and how shall they believe in him of whom they have not heard? and how shall they hear without a preacher? </a:t>
            </a:r>
            <a:r>
              <a:rPr lang="en-US" sz="3600" b="1" dirty="0"/>
              <a:t>15 </a:t>
            </a:r>
            <a:r>
              <a:rPr lang="en-US" sz="3600" dirty="0"/>
              <a:t>And </a:t>
            </a:r>
            <a:r>
              <a:rPr lang="en-US" sz="3600" b="1" dirty="0"/>
              <a:t>how shall they preach, except they be sent</a:t>
            </a:r>
            <a:r>
              <a:rPr lang="en-US" sz="3600" dirty="0"/>
              <a:t>? as it is written, How beautiful are the feet of them that preach the gospel of peace, and bring glad tidings of good things!</a:t>
            </a:r>
            <a:endParaRPr lang="en-US" sz="3600" dirty="0"/>
          </a:p>
        </p:txBody>
      </p:sp>
    </p:spTree>
    <p:extLst>
      <p:ext uri="{BB962C8B-B14F-4D97-AF65-F5344CB8AC3E}">
        <p14:creationId xmlns:p14="http://schemas.microsoft.com/office/powerpoint/2010/main" val="3933351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3194709"/>
          </a:xfrm>
        </p:spPr>
        <p:txBody>
          <a:bodyPr anchor="t">
            <a:noAutofit/>
          </a:bodyPr>
          <a:lstStyle/>
          <a:p>
            <a:r>
              <a:rPr lang="en-US" sz="3600" b="1" dirty="0"/>
              <a:t>Acts 8:30-31 </a:t>
            </a:r>
            <a:r>
              <a:rPr lang="en-US" sz="3600" dirty="0"/>
              <a:t>And Philip ran thither to him, and heard him read the prophet Esaias, and said, </a:t>
            </a:r>
            <a:r>
              <a:rPr lang="en-US" sz="3600" dirty="0" err="1"/>
              <a:t>Understandest</a:t>
            </a:r>
            <a:r>
              <a:rPr lang="en-US" sz="3600" dirty="0"/>
              <a:t> thou what thou </a:t>
            </a:r>
            <a:r>
              <a:rPr lang="en-US" sz="3600" dirty="0" err="1"/>
              <a:t>readest</a:t>
            </a:r>
            <a:r>
              <a:rPr lang="en-US" sz="3600" dirty="0"/>
              <a:t>? </a:t>
            </a:r>
            <a:r>
              <a:rPr lang="en-US" sz="3600" b="1" dirty="0"/>
              <a:t>31 </a:t>
            </a:r>
            <a:r>
              <a:rPr lang="en-US" sz="3600" dirty="0"/>
              <a:t>And he said, </a:t>
            </a:r>
            <a:r>
              <a:rPr lang="en-US" sz="3600" b="1" dirty="0"/>
              <a:t>How can I, except some man should guide me?</a:t>
            </a:r>
            <a:r>
              <a:rPr lang="en-US" sz="3600" dirty="0"/>
              <a:t> And he desired Philip that he would come up and sit with him.</a:t>
            </a:r>
            <a:endParaRPr lang="en-US" sz="3600" dirty="0"/>
          </a:p>
        </p:txBody>
      </p:sp>
    </p:spTree>
    <p:extLst>
      <p:ext uri="{BB962C8B-B14F-4D97-AF65-F5344CB8AC3E}">
        <p14:creationId xmlns:p14="http://schemas.microsoft.com/office/powerpoint/2010/main" val="3170304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447675" y="1774371"/>
            <a:ext cx="7946571" cy="954107"/>
          </a:xfrm>
          <a:prstGeom prst="rect">
            <a:avLst/>
          </a:prstGeom>
          <a:noFill/>
        </p:spPr>
        <p:txBody>
          <a:bodyPr wrap="square" rtlCol="0">
            <a:spAutoFit/>
          </a:bodyPr>
          <a:lstStyle/>
          <a:p>
            <a:pPr marL="514350" indent="-514350">
              <a:buAutoNum type="alphaLcPeriod"/>
            </a:pPr>
            <a:r>
              <a:rPr lang="en-US" sz="2800" dirty="0" smtClean="0">
                <a:solidFill>
                  <a:schemeClr val="bg1"/>
                </a:solidFill>
              </a:rPr>
              <a:t>It </a:t>
            </a:r>
            <a:r>
              <a:rPr lang="en-US" sz="2800" dirty="0">
                <a:solidFill>
                  <a:schemeClr val="bg1"/>
                </a:solidFill>
              </a:rPr>
              <a:t>is to open the eyes of lost </a:t>
            </a:r>
            <a:r>
              <a:rPr lang="en-US" sz="2800" dirty="0" smtClean="0">
                <a:solidFill>
                  <a:schemeClr val="bg1"/>
                </a:solidFill>
              </a:rPr>
              <a:t>men</a:t>
            </a:r>
          </a:p>
          <a:p>
            <a:pPr marL="514350" indent="-514350">
              <a:buAutoNum type="alphaLcPeriod"/>
            </a:pPr>
            <a:r>
              <a:rPr lang="en-US" sz="2800" dirty="0" smtClean="0">
                <a:solidFill>
                  <a:schemeClr val="bg1"/>
                </a:solidFill>
              </a:rPr>
              <a:t>It is to turn men from darkness to light</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2914546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p:txBody>
          <a:bodyPr anchor="t">
            <a:noAutofit/>
          </a:bodyPr>
          <a:lstStyle/>
          <a:p>
            <a:r>
              <a:rPr lang="en-US" sz="3600" b="1" dirty="0"/>
              <a:t>John 9:4 </a:t>
            </a:r>
            <a:r>
              <a:rPr lang="en-US" sz="3600" dirty="0"/>
              <a:t>I must work the works of him that sent me, while it is day: the night cometh, when no man can work. </a:t>
            </a:r>
            <a:r>
              <a:rPr lang="en-US" sz="3600" b="1" dirty="0"/>
              <a:t>5 </a:t>
            </a:r>
            <a:r>
              <a:rPr lang="en-US" sz="3600" dirty="0"/>
              <a:t>As long as I am in the world, I am the light of the world.</a:t>
            </a:r>
            <a:endParaRPr lang="en-US" sz="3600" dirty="0"/>
          </a:p>
        </p:txBody>
      </p:sp>
    </p:spTree>
    <p:extLst>
      <p:ext uri="{BB962C8B-B14F-4D97-AF65-F5344CB8AC3E}">
        <p14:creationId xmlns:p14="http://schemas.microsoft.com/office/powerpoint/2010/main" val="4176940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Matthew 5:14-16 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a:t>
            </a:r>
            <a:endParaRPr lang="en-US" sz="3600" b="1" dirty="0"/>
          </a:p>
        </p:txBody>
      </p:sp>
    </p:spTree>
    <p:extLst>
      <p:ext uri="{BB962C8B-B14F-4D97-AF65-F5344CB8AC3E}">
        <p14:creationId xmlns:p14="http://schemas.microsoft.com/office/powerpoint/2010/main" val="39277267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endParaRPr lang="en-US" sz="36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4803"/>
          </a:xfrm>
          <a:prstGeom prst="rect">
            <a:avLst/>
          </a:prstGeom>
        </p:spPr>
      </p:pic>
    </p:spTree>
    <p:extLst>
      <p:ext uri="{BB962C8B-B14F-4D97-AF65-F5344CB8AC3E}">
        <p14:creationId xmlns:p14="http://schemas.microsoft.com/office/powerpoint/2010/main" val="27014950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2935" y="0"/>
            <a:ext cx="13694935" cy="6858000"/>
          </a:xfrm>
          <a:prstGeom prst="rect">
            <a:avLst/>
          </a:prstGeom>
        </p:spPr>
      </p:pic>
    </p:spTree>
    <p:extLst>
      <p:ext uri="{BB962C8B-B14F-4D97-AF65-F5344CB8AC3E}">
        <p14:creationId xmlns:p14="http://schemas.microsoft.com/office/powerpoint/2010/main" val="1071613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Revelation 1:20   </a:t>
            </a:r>
            <a:r>
              <a:rPr lang="en-US" sz="3600" dirty="0"/>
              <a:t>The mystery of the seven stars which thou </a:t>
            </a:r>
            <a:r>
              <a:rPr lang="en-US" sz="3600" dirty="0" err="1"/>
              <a:t>sawest</a:t>
            </a:r>
            <a:r>
              <a:rPr lang="en-US" sz="3600" dirty="0"/>
              <a:t> in my right hand, and the seven golden candlesticks. The seven stars are the angels of the seven churches: and the </a:t>
            </a:r>
            <a:r>
              <a:rPr lang="en-US" sz="3600" b="1" dirty="0"/>
              <a:t>seven candlesticks which thou </a:t>
            </a:r>
            <a:r>
              <a:rPr lang="en-US" sz="3600" b="1" dirty="0" err="1"/>
              <a:t>sawest</a:t>
            </a:r>
            <a:r>
              <a:rPr lang="en-US" sz="3600" b="1" dirty="0"/>
              <a:t> are the seven churches.</a:t>
            </a:r>
            <a:endParaRPr lang="en-US" sz="3600" b="1" dirty="0"/>
          </a:p>
        </p:txBody>
      </p:sp>
    </p:spTree>
    <p:extLst>
      <p:ext uri="{BB962C8B-B14F-4D97-AF65-F5344CB8AC3E}">
        <p14:creationId xmlns:p14="http://schemas.microsoft.com/office/powerpoint/2010/main" val="27226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447675" y="1774371"/>
            <a:ext cx="7946571" cy="1815882"/>
          </a:xfrm>
          <a:prstGeom prst="rect">
            <a:avLst/>
          </a:prstGeom>
          <a:noFill/>
        </p:spPr>
        <p:txBody>
          <a:bodyPr wrap="square" rtlCol="0">
            <a:spAutoFit/>
          </a:bodyPr>
          <a:lstStyle/>
          <a:p>
            <a:pPr marL="514350" indent="-514350">
              <a:buAutoNum type="alphaLcPeriod"/>
            </a:pPr>
            <a:r>
              <a:rPr lang="en-US" sz="2800" dirty="0" smtClean="0">
                <a:solidFill>
                  <a:schemeClr val="bg1"/>
                </a:solidFill>
              </a:rPr>
              <a:t>It </a:t>
            </a:r>
            <a:r>
              <a:rPr lang="en-US" sz="2800" dirty="0">
                <a:solidFill>
                  <a:schemeClr val="bg1"/>
                </a:solidFill>
              </a:rPr>
              <a:t>is to open the eyes of lost </a:t>
            </a:r>
            <a:r>
              <a:rPr lang="en-US" sz="2800" dirty="0" smtClean="0">
                <a:solidFill>
                  <a:schemeClr val="bg1"/>
                </a:solidFill>
              </a:rPr>
              <a:t>men</a:t>
            </a:r>
          </a:p>
          <a:p>
            <a:pPr marL="514350" indent="-514350">
              <a:buAutoNum type="alphaLcPeriod"/>
            </a:pPr>
            <a:r>
              <a:rPr lang="en-US" sz="2800" dirty="0" smtClean="0">
                <a:solidFill>
                  <a:schemeClr val="bg1"/>
                </a:solidFill>
              </a:rPr>
              <a:t>It is to turn men from darkness to light</a:t>
            </a:r>
          </a:p>
          <a:p>
            <a:pPr marL="514350" indent="-514350">
              <a:buAutoNum type="alphaLcPeriod"/>
            </a:pPr>
            <a:r>
              <a:rPr lang="en-US" sz="2800" dirty="0" smtClean="0">
                <a:solidFill>
                  <a:schemeClr val="bg1"/>
                </a:solidFill>
              </a:rPr>
              <a:t>It is to turn men from the power of Satan unto the Power of God</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23877913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Romans 1:20 </a:t>
            </a:r>
            <a:r>
              <a:rPr lang="en-US" sz="3600" dirty="0"/>
              <a:t>For the invisible things of him from the creation of the world are clearly seen, being understood by the things that are made, even his eternal power and Godhead; so that they are </a:t>
            </a:r>
            <a:r>
              <a:rPr lang="en-US" sz="3600" b="1" dirty="0"/>
              <a:t>without excuse</a:t>
            </a:r>
            <a:r>
              <a:rPr lang="en-US" sz="3600" dirty="0"/>
              <a:t>:</a:t>
            </a:r>
            <a:br>
              <a:rPr lang="en-US" sz="3600" dirty="0"/>
            </a:br>
            <a:r>
              <a:rPr lang="en-US" sz="3600" b="1" dirty="0"/>
              <a:t/>
            </a:r>
            <a:br>
              <a:rPr lang="en-US" sz="3600" b="1" dirty="0"/>
            </a:br>
            <a:endParaRPr lang="en-US" sz="3600" b="1" dirty="0"/>
          </a:p>
        </p:txBody>
      </p:sp>
    </p:spTree>
    <p:extLst>
      <p:ext uri="{BB962C8B-B14F-4D97-AF65-F5344CB8AC3E}">
        <p14:creationId xmlns:p14="http://schemas.microsoft.com/office/powerpoint/2010/main" val="2563541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itting, black, man, large&#10;&#10;Description automatically generated">
            <a:extLst>
              <a:ext uri="{FF2B5EF4-FFF2-40B4-BE49-F238E27FC236}">
                <a16:creationId xmlns:a16="http://schemas.microsoft.com/office/drawing/2014/main" xmlns="" id="{8B3C207B-3B2F-C045-9F20-56579160B1C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524000" y="1403230"/>
            <a:ext cx="9144000" cy="3219570"/>
          </a:xfrm>
        </p:spPr>
        <p:txBody>
          <a:bodyPr>
            <a:noAutofit/>
          </a:bodyPr>
          <a:lstStyle/>
          <a:p>
            <a:r>
              <a:rPr lang="en-US" sz="5400" dirty="0"/>
              <a:t>A self-derived vision of a </a:t>
            </a:r>
            <a:r>
              <a:rPr lang="en-US" sz="5400" dirty="0" smtClean="0"/>
              <a:t/>
            </a:r>
            <a:br>
              <a:rPr lang="en-US" sz="5400" dirty="0" smtClean="0"/>
            </a:br>
            <a:r>
              <a:rPr lang="en-US" sz="5400" dirty="0" smtClean="0"/>
              <a:t>saved </a:t>
            </a:r>
            <a:r>
              <a:rPr lang="en-US" sz="5400" dirty="0"/>
              <a:t>man is no better </a:t>
            </a:r>
            <a:br>
              <a:rPr lang="en-US" sz="5400" dirty="0"/>
            </a:br>
            <a:r>
              <a:rPr lang="en-US" sz="5400" dirty="0"/>
              <a:t>than a self-derived vision </a:t>
            </a:r>
            <a:r>
              <a:rPr lang="en-US" sz="5400" dirty="0" smtClean="0"/>
              <a:t/>
            </a:r>
            <a:br>
              <a:rPr lang="en-US" sz="5400" dirty="0" smtClean="0"/>
            </a:br>
            <a:r>
              <a:rPr lang="en-US" sz="5400" dirty="0" smtClean="0"/>
              <a:t>of </a:t>
            </a:r>
            <a:r>
              <a:rPr lang="en-US" sz="5400" dirty="0"/>
              <a:t>a lost man’s vision</a:t>
            </a:r>
          </a:p>
        </p:txBody>
      </p:sp>
    </p:spTree>
    <p:extLst>
      <p:ext uri="{BB962C8B-B14F-4D97-AF65-F5344CB8AC3E}">
        <p14:creationId xmlns:p14="http://schemas.microsoft.com/office/powerpoint/2010/main" val="35727290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smtClean="0"/>
              <a:t>Romans </a:t>
            </a:r>
            <a:r>
              <a:rPr lang="en-US" sz="3600" b="1" dirty="0"/>
              <a:t>5:6 </a:t>
            </a:r>
            <a:r>
              <a:rPr lang="en-US" sz="3600" dirty="0"/>
              <a:t>For when we were yet </a:t>
            </a:r>
            <a:r>
              <a:rPr lang="en-US" sz="3600" b="1" dirty="0"/>
              <a:t>without strength</a:t>
            </a:r>
            <a:r>
              <a:rPr lang="en-US" sz="3600" dirty="0"/>
              <a:t>, in due time Christ died for the ungodly.</a:t>
            </a:r>
            <a:br>
              <a:rPr lang="en-US" sz="3600" dirty="0"/>
            </a:br>
            <a:endParaRPr lang="en-US" sz="3600" dirty="0"/>
          </a:p>
        </p:txBody>
      </p:sp>
    </p:spTree>
    <p:extLst>
      <p:ext uri="{BB962C8B-B14F-4D97-AF65-F5344CB8AC3E}">
        <p14:creationId xmlns:p14="http://schemas.microsoft.com/office/powerpoint/2010/main" val="28975845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Ephesians 2:12 </a:t>
            </a:r>
            <a:r>
              <a:rPr lang="en-US" sz="3600" dirty="0"/>
              <a:t>That at that time ye were </a:t>
            </a:r>
            <a:r>
              <a:rPr lang="en-US" sz="3600" b="1" dirty="0"/>
              <a:t>without Christ</a:t>
            </a:r>
            <a:r>
              <a:rPr lang="en-US" sz="3600" dirty="0"/>
              <a:t>, being aliens from the commonwealth of Israel, and strangers from the covenants of promise, </a:t>
            </a:r>
            <a:r>
              <a:rPr lang="en-US" sz="3600" b="1" dirty="0"/>
              <a:t>having no hope</a:t>
            </a:r>
            <a:r>
              <a:rPr lang="en-US" sz="3600" dirty="0"/>
              <a:t>, and </a:t>
            </a:r>
            <a:r>
              <a:rPr lang="en-US" sz="3600" b="1" dirty="0"/>
              <a:t>without God</a:t>
            </a:r>
            <a:r>
              <a:rPr lang="en-US" sz="3600" dirty="0"/>
              <a:t> in the world:</a:t>
            </a:r>
          </a:p>
        </p:txBody>
      </p:sp>
    </p:spTree>
    <p:extLst>
      <p:ext uri="{BB962C8B-B14F-4D97-AF65-F5344CB8AC3E}">
        <p14:creationId xmlns:p14="http://schemas.microsoft.com/office/powerpoint/2010/main" val="39992115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2 Timothy 2:26 </a:t>
            </a:r>
            <a:r>
              <a:rPr lang="en-US" sz="3600" dirty="0"/>
              <a:t>And </a:t>
            </a:r>
            <a:r>
              <a:rPr lang="en-US" sz="3600" i="1" dirty="0"/>
              <a:t>that</a:t>
            </a:r>
            <a:r>
              <a:rPr lang="en-US" sz="3600" dirty="0"/>
              <a:t> they may recover themselves out of the </a:t>
            </a:r>
            <a:r>
              <a:rPr lang="en-US" sz="3600" b="1" dirty="0"/>
              <a:t>snare of the devil</a:t>
            </a:r>
            <a:r>
              <a:rPr lang="en-US" sz="3600" dirty="0"/>
              <a:t>, who are </a:t>
            </a:r>
            <a:r>
              <a:rPr lang="en-US" sz="3600" b="1" dirty="0"/>
              <a:t>taken captive by him at his will.</a:t>
            </a:r>
            <a:r>
              <a:rPr lang="en-US" sz="3600" dirty="0"/>
              <a:t/>
            </a:r>
            <a:br>
              <a:rPr lang="en-US" sz="3600" dirty="0"/>
            </a:br>
            <a:endParaRPr lang="en-US" sz="3600" dirty="0"/>
          </a:p>
        </p:txBody>
      </p:sp>
    </p:spTree>
    <p:extLst>
      <p:ext uri="{BB962C8B-B14F-4D97-AF65-F5344CB8AC3E}">
        <p14:creationId xmlns:p14="http://schemas.microsoft.com/office/powerpoint/2010/main" val="38558026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447675" y="1774371"/>
            <a:ext cx="7946571" cy="2246769"/>
          </a:xfrm>
          <a:prstGeom prst="rect">
            <a:avLst/>
          </a:prstGeom>
          <a:noFill/>
        </p:spPr>
        <p:txBody>
          <a:bodyPr wrap="square" rtlCol="0">
            <a:spAutoFit/>
          </a:bodyPr>
          <a:lstStyle/>
          <a:p>
            <a:pPr marL="514350" indent="-514350">
              <a:buAutoNum type="alphaLcPeriod"/>
            </a:pPr>
            <a:r>
              <a:rPr lang="en-US" sz="2800" dirty="0" smtClean="0">
                <a:solidFill>
                  <a:schemeClr val="bg1"/>
                </a:solidFill>
              </a:rPr>
              <a:t>It </a:t>
            </a:r>
            <a:r>
              <a:rPr lang="en-US" sz="2800" dirty="0">
                <a:solidFill>
                  <a:schemeClr val="bg1"/>
                </a:solidFill>
              </a:rPr>
              <a:t>is to open the eyes of lost </a:t>
            </a:r>
            <a:r>
              <a:rPr lang="en-US" sz="2800" dirty="0" smtClean="0">
                <a:solidFill>
                  <a:schemeClr val="bg1"/>
                </a:solidFill>
              </a:rPr>
              <a:t>men</a:t>
            </a:r>
          </a:p>
          <a:p>
            <a:pPr marL="514350" indent="-514350">
              <a:buAutoNum type="alphaLcPeriod"/>
            </a:pPr>
            <a:r>
              <a:rPr lang="en-US" sz="2800" dirty="0" smtClean="0">
                <a:solidFill>
                  <a:schemeClr val="bg1"/>
                </a:solidFill>
              </a:rPr>
              <a:t>It is to turn men from darkness to light</a:t>
            </a:r>
          </a:p>
          <a:p>
            <a:pPr marL="514350" indent="-514350">
              <a:buAutoNum type="alphaLcPeriod"/>
            </a:pPr>
            <a:r>
              <a:rPr lang="en-US" sz="2800" dirty="0" smtClean="0">
                <a:solidFill>
                  <a:schemeClr val="bg1"/>
                </a:solidFill>
              </a:rPr>
              <a:t>It is to turn men from the power of Satan unto the Power of God</a:t>
            </a:r>
          </a:p>
          <a:p>
            <a:pPr marL="514350" indent="-514350">
              <a:buAutoNum type="alphaLcPeriod"/>
            </a:pPr>
            <a:r>
              <a:rPr lang="en-US" sz="2800" dirty="0" smtClean="0">
                <a:solidFill>
                  <a:schemeClr val="bg1"/>
                </a:solidFill>
              </a:rPr>
              <a:t>It is so that men receive the forgiveness of sins</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8310610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Acts 26:18</a:t>
            </a:r>
            <a:r>
              <a:rPr lang="en-US" sz="3600" dirty="0"/>
              <a:t> To open their eyes, </a:t>
            </a:r>
            <a:r>
              <a:rPr lang="en-US" sz="3600" i="1" dirty="0"/>
              <a:t>and</a:t>
            </a:r>
            <a:r>
              <a:rPr lang="en-US" sz="3600" dirty="0"/>
              <a:t> to turn </a:t>
            </a:r>
            <a:r>
              <a:rPr lang="en-US" sz="3600" i="1" dirty="0"/>
              <a:t>them</a:t>
            </a:r>
            <a:r>
              <a:rPr lang="en-US" sz="3600" dirty="0"/>
              <a:t> from darkness to light, and </a:t>
            </a:r>
            <a:r>
              <a:rPr lang="en-US" sz="3600" i="1" dirty="0"/>
              <a:t>from</a:t>
            </a:r>
            <a:r>
              <a:rPr lang="en-US" sz="3600" dirty="0"/>
              <a:t> the power of Satan unto God, that they may receive forgiveness of sins, and inheritance among them which are sanctified </a:t>
            </a:r>
            <a:r>
              <a:rPr lang="en-US" sz="3600" b="1" dirty="0"/>
              <a:t>by faith that is in </a:t>
            </a:r>
            <a:r>
              <a:rPr lang="en-US" sz="3600" b="1" dirty="0" smtClean="0"/>
              <a:t>me. </a:t>
            </a:r>
            <a:endParaRPr lang="en-US" sz="3600" dirty="0"/>
          </a:p>
        </p:txBody>
      </p:sp>
    </p:spTree>
    <p:extLst>
      <p:ext uri="{BB962C8B-B14F-4D97-AF65-F5344CB8AC3E}">
        <p14:creationId xmlns:p14="http://schemas.microsoft.com/office/powerpoint/2010/main" val="275771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Galatians 3:26 </a:t>
            </a:r>
            <a:r>
              <a:rPr lang="en-US" sz="3600" dirty="0"/>
              <a:t>For ye are all the children of God </a:t>
            </a:r>
            <a:r>
              <a:rPr lang="en-US" sz="3600" b="1" dirty="0"/>
              <a:t>by faith in Christ Jesus.</a:t>
            </a:r>
          </a:p>
        </p:txBody>
      </p:sp>
    </p:spTree>
    <p:extLst>
      <p:ext uri="{BB962C8B-B14F-4D97-AF65-F5344CB8AC3E}">
        <p14:creationId xmlns:p14="http://schemas.microsoft.com/office/powerpoint/2010/main" val="32303607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sign with white letters&#10;&#10;Description automatically generated">
            <a:extLst>
              <a:ext uri="{FF2B5EF4-FFF2-40B4-BE49-F238E27FC236}">
                <a16:creationId xmlns:a16="http://schemas.microsoft.com/office/drawing/2014/main" xmlns="" id="{EF4D0314-82CF-B541-A0EA-04D8E97C8CB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447675" y="448808"/>
            <a:ext cx="8239125" cy="1325563"/>
          </a:xfrm>
        </p:spPr>
        <p:txBody>
          <a:bodyPr>
            <a:normAutofit fontScale="90000"/>
          </a:bodyPr>
          <a:lstStyle/>
          <a:p>
            <a:r>
              <a:rPr lang="en-US" sz="6600" b="1" dirty="0" smtClean="0">
                <a:solidFill>
                  <a:schemeClr val="bg1"/>
                </a:solidFill>
              </a:rPr>
              <a:t>The Principles of the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447675" y="1774371"/>
            <a:ext cx="7946571" cy="2677656"/>
          </a:xfrm>
          <a:prstGeom prst="rect">
            <a:avLst/>
          </a:prstGeom>
          <a:noFill/>
        </p:spPr>
        <p:txBody>
          <a:bodyPr wrap="square" rtlCol="0">
            <a:spAutoFit/>
          </a:bodyPr>
          <a:lstStyle/>
          <a:p>
            <a:pPr marL="514350" indent="-514350">
              <a:buAutoNum type="alphaLcPeriod"/>
            </a:pPr>
            <a:r>
              <a:rPr lang="en-US" sz="2800" dirty="0" smtClean="0">
                <a:solidFill>
                  <a:schemeClr val="bg1"/>
                </a:solidFill>
              </a:rPr>
              <a:t>It </a:t>
            </a:r>
            <a:r>
              <a:rPr lang="en-US" sz="2800" dirty="0">
                <a:solidFill>
                  <a:schemeClr val="bg1"/>
                </a:solidFill>
              </a:rPr>
              <a:t>is to open the eyes of lost </a:t>
            </a:r>
            <a:r>
              <a:rPr lang="en-US" sz="2800" dirty="0" smtClean="0">
                <a:solidFill>
                  <a:schemeClr val="bg1"/>
                </a:solidFill>
              </a:rPr>
              <a:t>men</a:t>
            </a:r>
          </a:p>
          <a:p>
            <a:pPr marL="514350" indent="-514350">
              <a:buAutoNum type="alphaLcPeriod"/>
            </a:pPr>
            <a:r>
              <a:rPr lang="en-US" sz="2800" dirty="0" smtClean="0">
                <a:solidFill>
                  <a:schemeClr val="bg1"/>
                </a:solidFill>
              </a:rPr>
              <a:t>It is to turn men from darkness to light</a:t>
            </a:r>
          </a:p>
          <a:p>
            <a:pPr marL="514350" indent="-514350">
              <a:buAutoNum type="alphaLcPeriod"/>
            </a:pPr>
            <a:r>
              <a:rPr lang="en-US" sz="2800" dirty="0" smtClean="0">
                <a:solidFill>
                  <a:schemeClr val="bg1"/>
                </a:solidFill>
              </a:rPr>
              <a:t>It is to turn men from the power of Satan unto the Power of God</a:t>
            </a:r>
          </a:p>
          <a:p>
            <a:pPr marL="514350" indent="-514350">
              <a:buAutoNum type="alphaLcPeriod"/>
            </a:pPr>
            <a:r>
              <a:rPr lang="en-US" sz="2800" dirty="0" smtClean="0">
                <a:solidFill>
                  <a:schemeClr val="bg1"/>
                </a:solidFill>
              </a:rPr>
              <a:t>It is so that men receive the forgiveness of sins</a:t>
            </a:r>
          </a:p>
          <a:p>
            <a:pPr marL="514350" indent="-514350">
              <a:buAutoNum type="alphaLcPeriod"/>
            </a:pPr>
            <a:r>
              <a:rPr lang="en-US" sz="2800" dirty="0" smtClean="0">
                <a:solidFill>
                  <a:schemeClr val="bg1"/>
                </a:solidFill>
              </a:rPr>
              <a:t>It is so that men might receive an inheritance</a:t>
            </a:r>
          </a:p>
        </p:txBody>
      </p:sp>
      <p:sp>
        <p:nvSpPr>
          <p:cNvPr id="9" name="TextBox 8">
            <a:extLst>
              <a:ext uri="{FF2B5EF4-FFF2-40B4-BE49-F238E27FC236}">
                <a16:creationId xmlns:a16="http://schemas.microsoft.com/office/drawing/2014/main" xmlns="" id="{97E62A9F-DCEF-EF45-A016-7320B7C6C455}"/>
              </a:ext>
            </a:extLst>
          </p:cNvPr>
          <p:cNvSpPr txBox="1"/>
          <p:nvPr/>
        </p:nvSpPr>
        <p:spPr>
          <a:xfrm>
            <a:off x="10829925" y="2421032"/>
            <a:ext cx="1371600" cy="2015936"/>
          </a:xfrm>
          <a:prstGeom prst="rect">
            <a:avLst/>
          </a:prstGeom>
          <a:noFill/>
        </p:spPr>
        <p:txBody>
          <a:bodyPr wrap="square" rtlCol="0">
            <a:spAutoFit/>
          </a:bodyPr>
          <a:lstStyle/>
          <a:p>
            <a:r>
              <a:rPr lang="en-US" sz="12500" dirty="0" smtClean="0"/>
              <a:t>2</a:t>
            </a:r>
            <a:endParaRPr lang="en-US" sz="12500" dirty="0"/>
          </a:p>
        </p:txBody>
      </p:sp>
    </p:spTree>
    <p:extLst>
      <p:ext uri="{BB962C8B-B14F-4D97-AF65-F5344CB8AC3E}">
        <p14:creationId xmlns:p14="http://schemas.microsoft.com/office/powerpoint/2010/main" val="3685569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indow, building, photo, woman&#10;&#10;Description automatically generated">
            <a:extLst>
              <a:ext uri="{FF2B5EF4-FFF2-40B4-BE49-F238E27FC236}">
                <a16:creationId xmlns:a16="http://schemas.microsoft.com/office/drawing/2014/main" xmlns="" id="{593B8F86-F198-A643-95A1-25C132FE657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42F5EE-5BA2-B343-91E9-878E82EE89CC}"/>
              </a:ext>
            </a:extLst>
          </p:cNvPr>
          <p:cNvSpPr>
            <a:spLocks noGrp="1"/>
          </p:cNvSpPr>
          <p:nvPr>
            <p:ph type="title"/>
          </p:nvPr>
        </p:nvSpPr>
        <p:spPr>
          <a:xfrm>
            <a:off x="838200" y="365125"/>
            <a:ext cx="10515600" cy="6162196"/>
          </a:xfrm>
        </p:spPr>
        <p:txBody>
          <a:bodyPr anchor="t">
            <a:noAutofit/>
          </a:bodyPr>
          <a:lstStyle/>
          <a:p>
            <a:r>
              <a:rPr lang="en-US" sz="3600" b="1" dirty="0"/>
              <a:t>Ephesians 1:18 </a:t>
            </a:r>
            <a:r>
              <a:rPr lang="en-US" sz="3600" dirty="0"/>
              <a:t>The eyes of your understanding being enlightened; that ye may know what is the hope of his calling, and what the riches of the glory of his inheritance in the saints,</a:t>
            </a:r>
          </a:p>
        </p:txBody>
      </p:sp>
    </p:spTree>
    <p:extLst>
      <p:ext uri="{BB962C8B-B14F-4D97-AF65-F5344CB8AC3E}">
        <p14:creationId xmlns:p14="http://schemas.microsoft.com/office/powerpoint/2010/main" val="376072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People of Vision</a:t>
            </a:r>
            <a:endParaRPr lang="en-US" sz="6600" b="1" dirty="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smtClean="0">
                <a:solidFill>
                  <a:prstClr val="black"/>
                </a:solidFill>
              </a:rPr>
              <a:t>3</a:t>
            </a:r>
            <a:endParaRPr lang="en-US" sz="12500" dirty="0">
              <a:solidFill>
                <a:prstClr val="black"/>
              </a:solidFill>
            </a:endParaRPr>
          </a:p>
        </p:txBody>
      </p:sp>
    </p:spTree>
    <p:extLst>
      <p:ext uri="{BB962C8B-B14F-4D97-AF65-F5344CB8AC3E}">
        <p14:creationId xmlns:p14="http://schemas.microsoft.com/office/powerpoint/2010/main" val="7262449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People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523220"/>
          </a:xfrm>
          <a:prstGeom prst="rect">
            <a:avLst/>
          </a:prstGeom>
          <a:noFill/>
        </p:spPr>
        <p:txBody>
          <a:bodyPr wrap="square" rtlCol="0">
            <a:spAutoFit/>
          </a:bodyPr>
          <a:lstStyle/>
          <a:p>
            <a:r>
              <a:rPr lang="en-US" sz="2800" dirty="0" smtClean="0">
                <a:solidFill>
                  <a:prstClr val="white"/>
                </a:solidFill>
              </a:rPr>
              <a:t>Desire doesn’t constitute a call</a:t>
            </a:r>
            <a:endParaRPr lang="en-US" sz="2800" dirty="0">
              <a:solidFill>
                <a:prstClr val="white"/>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smtClean="0">
                <a:solidFill>
                  <a:prstClr val="black"/>
                </a:solidFill>
              </a:rPr>
              <a:t>3</a:t>
            </a:r>
            <a:endParaRPr lang="en-US" sz="12500" dirty="0">
              <a:solidFill>
                <a:prstClr val="black"/>
              </a:solidFill>
            </a:endParaRPr>
          </a:p>
        </p:txBody>
      </p:sp>
    </p:spTree>
    <p:extLst>
      <p:ext uri="{BB962C8B-B14F-4D97-AF65-F5344CB8AC3E}">
        <p14:creationId xmlns:p14="http://schemas.microsoft.com/office/powerpoint/2010/main" val="2818238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smtClean="0">
                <a:solidFill>
                  <a:schemeClr val="bg1"/>
                </a:solidFill>
              </a:rPr>
              <a:t>Acts 9:3-6 </a:t>
            </a:r>
            <a:r>
              <a:rPr lang="en-US" sz="3600" dirty="0">
                <a:solidFill>
                  <a:schemeClr val="bg1"/>
                </a:solidFill>
              </a:rPr>
              <a:t>And as he journeyed, he came near Damascus: and suddenly there shined round about him a light from heaven:</a:t>
            </a:r>
            <a:r>
              <a:rPr lang="en-US" sz="3600" b="1" dirty="0">
                <a:solidFill>
                  <a:schemeClr val="bg1"/>
                </a:solidFill>
              </a:rPr>
              <a:t> 4 </a:t>
            </a:r>
            <a:r>
              <a:rPr lang="en-US" sz="3600" dirty="0">
                <a:solidFill>
                  <a:schemeClr val="bg1"/>
                </a:solidFill>
              </a:rPr>
              <a:t>And he fell to the earth, and heard a voice saying unto him, Saul, Saul, why </a:t>
            </a:r>
            <a:r>
              <a:rPr lang="en-US" sz="3600" dirty="0" err="1">
                <a:solidFill>
                  <a:schemeClr val="bg1"/>
                </a:solidFill>
              </a:rPr>
              <a:t>persecutest</a:t>
            </a:r>
            <a:r>
              <a:rPr lang="en-US" sz="3600" dirty="0">
                <a:solidFill>
                  <a:schemeClr val="bg1"/>
                </a:solidFill>
              </a:rPr>
              <a:t> thou me?</a:t>
            </a:r>
            <a:r>
              <a:rPr lang="en-US" sz="3600" b="1" dirty="0">
                <a:solidFill>
                  <a:schemeClr val="bg1"/>
                </a:solidFill>
              </a:rPr>
              <a:t> 5 </a:t>
            </a:r>
            <a:r>
              <a:rPr lang="en-US" sz="3600" dirty="0">
                <a:solidFill>
                  <a:schemeClr val="bg1"/>
                </a:solidFill>
              </a:rPr>
              <a:t>And he said, Who art thou, Lord? And the Lord said, I am Jesus whom thou </a:t>
            </a:r>
            <a:r>
              <a:rPr lang="en-US" sz="3600" dirty="0" err="1">
                <a:solidFill>
                  <a:schemeClr val="bg1"/>
                </a:solidFill>
              </a:rPr>
              <a:t>persecutest</a:t>
            </a:r>
            <a:r>
              <a:rPr lang="en-US" sz="3600" dirty="0">
                <a:solidFill>
                  <a:schemeClr val="bg1"/>
                </a:solidFill>
              </a:rPr>
              <a:t>: it is hard for thee to kick against the pricks. </a:t>
            </a:r>
            <a:r>
              <a:rPr lang="en-US" sz="3600" b="1" dirty="0">
                <a:solidFill>
                  <a:schemeClr val="bg1"/>
                </a:solidFill>
              </a:rPr>
              <a:t>6 </a:t>
            </a:r>
            <a:r>
              <a:rPr lang="en-US" sz="3600" dirty="0">
                <a:solidFill>
                  <a:schemeClr val="bg1"/>
                </a:solidFill>
              </a:rPr>
              <a:t>And he trembling and astonished said, </a:t>
            </a:r>
            <a:r>
              <a:rPr lang="en-US" sz="3600" b="1" dirty="0">
                <a:solidFill>
                  <a:schemeClr val="bg1"/>
                </a:solidFill>
              </a:rPr>
              <a:t>Lord, what wilt thou have me to </a:t>
            </a:r>
            <a:r>
              <a:rPr lang="en-US" sz="3600" b="1" dirty="0" smtClean="0">
                <a:solidFill>
                  <a:schemeClr val="bg1"/>
                </a:solidFill>
              </a:rPr>
              <a:t>do?</a:t>
            </a:r>
            <a:endParaRPr lang="en-US" sz="3600" b="1" dirty="0">
              <a:solidFill>
                <a:schemeClr val="bg1"/>
              </a:solidFill>
            </a:endParaRPr>
          </a:p>
        </p:txBody>
      </p:sp>
    </p:spTree>
    <p:extLst>
      <p:ext uri="{BB962C8B-B14F-4D97-AF65-F5344CB8AC3E}">
        <p14:creationId xmlns:p14="http://schemas.microsoft.com/office/powerpoint/2010/main" val="11093171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prstClr val="white"/>
                </a:solidFill>
              </a:rPr>
              <a:t>Romans 9:1-3 I say the truth in Christ, I lie not, my conscience also bearing me witness in the Holy Ghost, 2 That I have great heaviness and continual sorrow in my heart. 3 For I could wish that myself were accursed from Christ for my brethren, my kinsmen according to the flesh:</a:t>
            </a:r>
          </a:p>
        </p:txBody>
      </p:sp>
    </p:spTree>
    <p:extLst>
      <p:ext uri="{BB962C8B-B14F-4D97-AF65-F5344CB8AC3E}">
        <p14:creationId xmlns:p14="http://schemas.microsoft.com/office/powerpoint/2010/main" val="30820656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prstClr val="white"/>
                </a:solidFill>
              </a:rPr>
              <a:t>Acts 9:15 But the Lord said unto him, Go thy way: for he is a chosen vessel unto me, to bear my name before the Gentiles, and kings, and the children of Israel:</a:t>
            </a:r>
          </a:p>
        </p:txBody>
      </p:sp>
    </p:spTree>
    <p:extLst>
      <p:ext uri="{BB962C8B-B14F-4D97-AF65-F5344CB8AC3E}">
        <p14:creationId xmlns:p14="http://schemas.microsoft.com/office/powerpoint/2010/main" val="2512267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black, yellow, food, bicycle&#10;&#10;Description automatically generated">
            <a:extLst>
              <a:ext uri="{FF2B5EF4-FFF2-40B4-BE49-F238E27FC236}">
                <a16:creationId xmlns:a16="http://schemas.microsoft.com/office/drawing/2014/main" xmlns="" id="{50ABBDB8-FE80-4349-8140-B98E9C049294}"/>
              </a:ext>
            </a:extLst>
          </p:cNvPr>
          <p:cNvPicPr>
            <a:picLocks noChangeAspect="1"/>
          </p:cNvPicPr>
          <p:nvPr/>
        </p:nvPicPr>
        <p:blipFill>
          <a:blip r:embed="rId2"/>
          <a:stretch>
            <a:fillRect/>
          </a:stretch>
        </p:blipFill>
        <p:spPr>
          <a:xfrm>
            <a:off x="0" y="-113553"/>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524000" y="2051504"/>
            <a:ext cx="9144000" cy="2387600"/>
          </a:xfrm>
        </p:spPr>
        <p:txBody>
          <a:bodyPr>
            <a:noAutofit/>
          </a:bodyPr>
          <a:lstStyle/>
          <a:p>
            <a:r>
              <a:rPr lang="en-US" sz="8800" b="1" dirty="0" smtClean="0"/>
              <a:t>Do you have </a:t>
            </a:r>
            <a:br>
              <a:rPr lang="en-US" sz="8800" b="1" dirty="0" smtClean="0"/>
            </a:br>
            <a:r>
              <a:rPr lang="en-US" sz="8800" b="1" dirty="0" smtClean="0"/>
              <a:t>God’s vision?</a:t>
            </a:r>
            <a:endParaRPr lang="en-US" sz="8800" b="1" dirty="0"/>
          </a:p>
        </p:txBody>
      </p:sp>
    </p:spTree>
    <p:extLst>
      <p:ext uri="{BB962C8B-B14F-4D97-AF65-F5344CB8AC3E}">
        <p14:creationId xmlns:p14="http://schemas.microsoft.com/office/powerpoint/2010/main" val="2487983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black, yellow, food, bicycle&#10;&#10;Description automatically generated">
            <a:extLst>
              <a:ext uri="{FF2B5EF4-FFF2-40B4-BE49-F238E27FC236}">
                <a16:creationId xmlns:a16="http://schemas.microsoft.com/office/drawing/2014/main" xmlns="" id="{50ABBDB8-FE80-4349-8140-B98E9C049294}"/>
              </a:ext>
            </a:extLst>
          </p:cNvPr>
          <p:cNvPicPr>
            <a:picLocks noChangeAspect="1"/>
          </p:cNvPicPr>
          <p:nvPr/>
        </p:nvPicPr>
        <p:blipFill>
          <a:blip r:embed="rId2"/>
          <a:stretch>
            <a:fillRect/>
          </a:stretch>
        </p:blipFill>
        <p:spPr>
          <a:xfrm>
            <a:off x="0" y="-113553"/>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524000" y="2051504"/>
            <a:ext cx="9144000" cy="2387600"/>
          </a:xfrm>
        </p:spPr>
        <p:txBody>
          <a:bodyPr>
            <a:noAutofit/>
          </a:bodyPr>
          <a:lstStyle/>
          <a:p>
            <a:r>
              <a:rPr lang="en-US" sz="8800" b="1" dirty="0" smtClean="0"/>
              <a:t>Have you been</a:t>
            </a:r>
            <a:br>
              <a:rPr lang="en-US" sz="8800" b="1" dirty="0" smtClean="0"/>
            </a:br>
            <a:r>
              <a:rPr lang="en-US" sz="8800" b="1" dirty="0" smtClean="0"/>
              <a:t>obedient</a:t>
            </a:r>
            <a:r>
              <a:rPr lang="en-US" sz="8800" b="1" dirty="0" smtClean="0"/>
              <a:t>?</a:t>
            </a:r>
            <a:endParaRPr lang="en-US" sz="8800" b="1" dirty="0"/>
          </a:p>
        </p:txBody>
      </p:sp>
    </p:spTree>
    <p:extLst>
      <p:ext uri="{BB962C8B-B14F-4D97-AF65-F5344CB8AC3E}">
        <p14:creationId xmlns:p14="http://schemas.microsoft.com/office/powerpoint/2010/main" val="10418482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black, yellow, food, bicycle&#10;&#10;Description automatically generated">
            <a:extLst>
              <a:ext uri="{FF2B5EF4-FFF2-40B4-BE49-F238E27FC236}">
                <a16:creationId xmlns:a16="http://schemas.microsoft.com/office/drawing/2014/main" xmlns="" id="{50ABBDB8-FE80-4349-8140-B98E9C049294}"/>
              </a:ext>
            </a:extLst>
          </p:cNvPr>
          <p:cNvPicPr>
            <a:picLocks noChangeAspect="1"/>
          </p:cNvPicPr>
          <p:nvPr/>
        </p:nvPicPr>
        <p:blipFill>
          <a:blip r:embed="rId2"/>
          <a:stretch>
            <a:fillRect/>
          </a:stretch>
        </p:blipFill>
        <p:spPr>
          <a:xfrm>
            <a:off x="0" y="-29882"/>
            <a:ext cx="12192000" cy="6858000"/>
          </a:xfrm>
          <a:prstGeom prst="rect">
            <a:avLst/>
          </a:prstGeom>
        </p:spPr>
      </p:pic>
      <p:sp>
        <p:nvSpPr>
          <p:cNvPr id="2" name="Title 1">
            <a:extLst>
              <a:ext uri="{FF2B5EF4-FFF2-40B4-BE49-F238E27FC236}">
                <a16:creationId xmlns:a16="http://schemas.microsoft.com/office/drawing/2014/main" xmlns="" id="{9AD3C982-6E14-324E-B605-6440B60A17AE}"/>
              </a:ext>
            </a:extLst>
          </p:cNvPr>
          <p:cNvSpPr>
            <a:spLocks noGrp="1"/>
          </p:cNvSpPr>
          <p:nvPr>
            <p:ph type="ctrTitle"/>
          </p:nvPr>
        </p:nvSpPr>
        <p:spPr>
          <a:xfrm>
            <a:off x="1649506" y="1441904"/>
            <a:ext cx="9144000" cy="5090378"/>
          </a:xfrm>
        </p:spPr>
        <p:txBody>
          <a:bodyPr anchor="t">
            <a:noAutofit/>
          </a:bodyPr>
          <a:lstStyle/>
          <a:p>
            <a:r>
              <a:rPr lang="en-US" sz="8800" b="1" dirty="0" smtClean="0"/>
              <a:t>Will we be able</a:t>
            </a:r>
            <a:br>
              <a:rPr lang="en-US" sz="8800" b="1" dirty="0" smtClean="0"/>
            </a:br>
            <a:r>
              <a:rPr lang="en-US" sz="8800" b="1" dirty="0" smtClean="0"/>
              <a:t>to say…</a:t>
            </a:r>
            <a:br>
              <a:rPr lang="en-US" sz="8800" b="1" dirty="0" smtClean="0"/>
            </a:br>
            <a:r>
              <a:rPr lang="en-US" sz="8800" b="1" dirty="0" smtClean="0"/>
              <a:t>“</a:t>
            </a:r>
            <a:r>
              <a:rPr lang="en-US" sz="8800" b="1" dirty="0" smtClean="0"/>
              <a:t>I’ve finished my </a:t>
            </a:r>
            <a:br>
              <a:rPr lang="en-US" sz="8800" b="1" dirty="0" smtClean="0"/>
            </a:br>
            <a:r>
              <a:rPr lang="en-US" sz="8800" b="1" dirty="0" smtClean="0"/>
              <a:t>course?”</a:t>
            </a:r>
            <a:endParaRPr lang="en-US" sz="8800" b="1" dirty="0"/>
          </a:p>
        </p:txBody>
      </p:sp>
    </p:spTree>
    <p:extLst>
      <p:ext uri="{BB962C8B-B14F-4D97-AF65-F5344CB8AC3E}">
        <p14:creationId xmlns:p14="http://schemas.microsoft.com/office/powerpoint/2010/main" val="3725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Process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523220"/>
          </a:xfrm>
          <a:prstGeom prst="rect">
            <a:avLst/>
          </a:prstGeom>
          <a:noFill/>
        </p:spPr>
        <p:txBody>
          <a:bodyPr wrap="square" rtlCol="0">
            <a:spAutoFit/>
          </a:bodyPr>
          <a:lstStyle/>
          <a:p>
            <a:r>
              <a:rPr lang="en-US" sz="2800" dirty="0" smtClean="0">
                <a:solidFill>
                  <a:schemeClr val="bg1"/>
                </a:solidFill>
              </a:rPr>
              <a:t>Ask the right question</a:t>
            </a:r>
            <a:endParaRPr lang="en-US" sz="2800" dirty="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a:t>1</a:t>
            </a:r>
          </a:p>
        </p:txBody>
      </p:sp>
    </p:spTree>
    <p:extLst>
      <p:ext uri="{BB962C8B-B14F-4D97-AF65-F5344CB8AC3E}">
        <p14:creationId xmlns:p14="http://schemas.microsoft.com/office/powerpoint/2010/main" val="3075043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gn on the side of a building&#10;&#10;Description automatically generated">
            <a:extLst>
              <a:ext uri="{FF2B5EF4-FFF2-40B4-BE49-F238E27FC236}">
                <a16:creationId xmlns:a16="http://schemas.microsoft.com/office/drawing/2014/main" xmlns="" id="{F091D0B3-4694-5E43-A972-6DFEE7ED6A1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68BE759-3C47-E143-B565-DD14C9776D93}"/>
              </a:ext>
            </a:extLst>
          </p:cNvPr>
          <p:cNvSpPr>
            <a:spLocks noGrp="1"/>
          </p:cNvSpPr>
          <p:nvPr>
            <p:ph type="title"/>
          </p:nvPr>
        </p:nvSpPr>
        <p:spPr>
          <a:xfrm>
            <a:off x="3276600" y="448808"/>
            <a:ext cx="8239125" cy="1325563"/>
          </a:xfrm>
        </p:spPr>
        <p:txBody>
          <a:bodyPr>
            <a:normAutofit/>
          </a:bodyPr>
          <a:lstStyle/>
          <a:p>
            <a:r>
              <a:rPr lang="en-US" sz="6600" b="1" dirty="0" smtClean="0">
                <a:solidFill>
                  <a:schemeClr val="bg1"/>
                </a:solidFill>
              </a:rPr>
              <a:t>The Process of Vision</a:t>
            </a:r>
            <a:endParaRPr lang="en-US" sz="6600" b="1" dirty="0">
              <a:solidFill>
                <a:schemeClr val="bg1"/>
              </a:solidFill>
            </a:endParaRPr>
          </a:p>
        </p:txBody>
      </p:sp>
      <p:sp>
        <p:nvSpPr>
          <p:cNvPr id="8" name="TextBox 7">
            <a:extLst>
              <a:ext uri="{FF2B5EF4-FFF2-40B4-BE49-F238E27FC236}">
                <a16:creationId xmlns:a16="http://schemas.microsoft.com/office/drawing/2014/main" xmlns="" id="{94499CA2-3908-6C47-8895-C58FC4DEBBCA}"/>
              </a:ext>
            </a:extLst>
          </p:cNvPr>
          <p:cNvSpPr txBox="1"/>
          <p:nvPr/>
        </p:nvSpPr>
        <p:spPr>
          <a:xfrm>
            <a:off x="3422876" y="1774371"/>
            <a:ext cx="7946571" cy="1384995"/>
          </a:xfrm>
          <a:prstGeom prst="rect">
            <a:avLst/>
          </a:prstGeom>
          <a:noFill/>
        </p:spPr>
        <p:txBody>
          <a:bodyPr wrap="square" rtlCol="0">
            <a:spAutoFit/>
          </a:bodyPr>
          <a:lstStyle/>
          <a:p>
            <a:r>
              <a:rPr lang="en-US" sz="2800" dirty="0" smtClean="0">
                <a:solidFill>
                  <a:schemeClr val="bg1"/>
                </a:solidFill>
              </a:rPr>
              <a:t>Ask the right question</a:t>
            </a:r>
          </a:p>
          <a:p>
            <a:endParaRPr lang="en-US" sz="2800" dirty="0">
              <a:solidFill>
                <a:schemeClr val="bg1"/>
              </a:solidFill>
            </a:endParaRPr>
          </a:p>
          <a:p>
            <a:r>
              <a:rPr lang="en-US" sz="2800" dirty="0" smtClean="0">
                <a:solidFill>
                  <a:schemeClr val="bg1"/>
                </a:solidFill>
              </a:rPr>
              <a:t>Lord, what would thou have me to do?</a:t>
            </a:r>
            <a:endParaRPr lang="en-US" sz="2800" dirty="0">
              <a:solidFill>
                <a:schemeClr val="bg1"/>
              </a:solidFill>
            </a:endParaRPr>
          </a:p>
        </p:txBody>
      </p:sp>
      <p:sp>
        <p:nvSpPr>
          <p:cNvPr id="9" name="TextBox 8">
            <a:extLst>
              <a:ext uri="{FF2B5EF4-FFF2-40B4-BE49-F238E27FC236}">
                <a16:creationId xmlns:a16="http://schemas.microsoft.com/office/drawing/2014/main" xmlns="" id="{97E62A9F-DCEF-EF45-A016-7320B7C6C455}"/>
              </a:ext>
            </a:extLst>
          </p:cNvPr>
          <p:cNvSpPr txBox="1"/>
          <p:nvPr/>
        </p:nvSpPr>
        <p:spPr>
          <a:xfrm>
            <a:off x="609600" y="2421032"/>
            <a:ext cx="1371600" cy="2015936"/>
          </a:xfrm>
          <a:prstGeom prst="rect">
            <a:avLst/>
          </a:prstGeom>
          <a:noFill/>
        </p:spPr>
        <p:txBody>
          <a:bodyPr wrap="square" rtlCol="0">
            <a:spAutoFit/>
          </a:bodyPr>
          <a:lstStyle/>
          <a:p>
            <a:r>
              <a:rPr lang="en-US" sz="12500" dirty="0"/>
              <a:t>1</a:t>
            </a:r>
          </a:p>
        </p:txBody>
      </p:sp>
    </p:spTree>
    <p:extLst>
      <p:ext uri="{BB962C8B-B14F-4D97-AF65-F5344CB8AC3E}">
        <p14:creationId xmlns:p14="http://schemas.microsoft.com/office/powerpoint/2010/main" val="2492184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rPr>
              <a:t>2 Corinthians 5:14-15 </a:t>
            </a:r>
            <a:r>
              <a:rPr lang="en-US" sz="3600" dirty="0">
                <a:solidFill>
                  <a:schemeClr val="bg1"/>
                </a:solidFill>
              </a:rPr>
              <a:t>For the love of Christ </a:t>
            </a:r>
            <a:r>
              <a:rPr lang="en-US" sz="3600" dirty="0" err="1">
                <a:solidFill>
                  <a:schemeClr val="bg1"/>
                </a:solidFill>
              </a:rPr>
              <a:t>constraineth</a:t>
            </a:r>
            <a:r>
              <a:rPr lang="en-US" sz="3600" dirty="0">
                <a:solidFill>
                  <a:schemeClr val="bg1"/>
                </a:solidFill>
              </a:rPr>
              <a:t> us; because we thus judge, that if one died for all, then were all dead:</a:t>
            </a:r>
            <a:r>
              <a:rPr lang="en-US" sz="3600" b="1" dirty="0">
                <a:solidFill>
                  <a:schemeClr val="bg1"/>
                </a:solidFill>
              </a:rPr>
              <a:t> 15 </a:t>
            </a:r>
            <a:r>
              <a:rPr lang="en-US" sz="3600" dirty="0">
                <a:solidFill>
                  <a:schemeClr val="bg1"/>
                </a:solidFill>
              </a:rPr>
              <a:t>And that he died for all, that they which live </a:t>
            </a:r>
            <a:r>
              <a:rPr lang="en-US" sz="3600" b="1" dirty="0">
                <a:solidFill>
                  <a:schemeClr val="bg1"/>
                </a:solidFill>
              </a:rPr>
              <a:t>should not henceforth live unto themselves</a:t>
            </a:r>
            <a:r>
              <a:rPr lang="en-US" sz="3600" dirty="0">
                <a:solidFill>
                  <a:schemeClr val="bg1"/>
                </a:solidFill>
              </a:rPr>
              <a:t>, but unto him which died for them, and rose again.</a:t>
            </a:r>
          </a:p>
          <a:p>
            <a:endParaRPr lang="en-US" sz="3600" b="1" dirty="0">
              <a:solidFill>
                <a:schemeClr val="bg1"/>
              </a:solidFill>
            </a:endParaRPr>
          </a:p>
        </p:txBody>
      </p:sp>
    </p:spTree>
    <p:extLst>
      <p:ext uri="{BB962C8B-B14F-4D97-AF65-F5344CB8AC3E}">
        <p14:creationId xmlns:p14="http://schemas.microsoft.com/office/powerpoint/2010/main" val="2595657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smtClean="0">
                <a:solidFill>
                  <a:schemeClr val="bg1"/>
                </a:solidFill>
              </a:rPr>
              <a:t>Romans </a:t>
            </a:r>
            <a:r>
              <a:rPr lang="en-US" sz="3600" b="1" dirty="0">
                <a:solidFill>
                  <a:schemeClr val="bg1"/>
                </a:solidFill>
              </a:rPr>
              <a:t>12:1 </a:t>
            </a:r>
            <a:r>
              <a:rPr lang="en-US" sz="3600" dirty="0">
                <a:solidFill>
                  <a:schemeClr val="bg1"/>
                </a:solidFill>
              </a:rPr>
              <a:t>I beseech you therefore, brethren, by the mercies of God, that ye present your bodies a </a:t>
            </a:r>
            <a:r>
              <a:rPr lang="en-US" sz="3600" b="1" dirty="0">
                <a:solidFill>
                  <a:schemeClr val="bg1"/>
                </a:solidFill>
              </a:rPr>
              <a:t>living sacrifice</a:t>
            </a:r>
            <a:r>
              <a:rPr lang="en-US" sz="3600" dirty="0">
                <a:solidFill>
                  <a:schemeClr val="bg1"/>
                </a:solidFill>
              </a:rPr>
              <a:t>, holy, acceptable unto God, </a:t>
            </a:r>
            <a:r>
              <a:rPr lang="en-US" sz="3600" b="1" dirty="0">
                <a:solidFill>
                  <a:schemeClr val="bg1"/>
                </a:solidFill>
              </a:rPr>
              <a:t>which is your reasonable service</a:t>
            </a:r>
            <a:r>
              <a:rPr lang="en-US" sz="3600" b="1" dirty="0" smtClean="0">
                <a:solidFill>
                  <a:schemeClr val="bg1"/>
                </a:solidFill>
              </a:rPr>
              <a:t>.</a:t>
            </a:r>
            <a:endParaRPr lang="en-US" sz="3600" b="1" dirty="0">
              <a:solidFill>
                <a:schemeClr val="bg1"/>
              </a:solidFill>
            </a:endParaRPr>
          </a:p>
        </p:txBody>
      </p:sp>
    </p:spTree>
    <p:extLst>
      <p:ext uri="{BB962C8B-B14F-4D97-AF65-F5344CB8AC3E}">
        <p14:creationId xmlns:p14="http://schemas.microsoft.com/office/powerpoint/2010/main" val="607924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B04DB-1A0D-8143-A821-C8CACD143812}"/>
              </a:ext>
            </a:extLst>
          </p:cNvPr>
          <p:cNvSpPr>
            <a:spLocks noGrp="1"/>
          </p:cNvSpPr>
          <p:nvPr>
            <p:ph type="title"/>
          </p:nvPr>
        </p:nvSpPr>
        <p:spPr/>
        <p:txBody>
          <a:bodyPr/>
          <a:lstStyle/>
          <a:p>
            <a:endParaRPr lang="en-US"/>
          </a:p>
        </p:txBody>
      </p:sp>
      <p:pic>
        <p:nvPicPr>
          <p:cNvPr id="7" name="Picture 6" descr="A group of people in a dark room&#10;&#10;Description automatically generated">
            <a:extLst>
              <a:ext uri="{FF2B5EF4-FFF2-40B4-BE49-F238E27FC236}">
                <a16:creationId xmlns:a16="http://schemas.microsoft.com/office/drawing/2014/main" xmlns="" id="{761C991D-CAB9-3A4B-A330-65354E8EFBC9}"/>
              </a:ext>
            </a:extLst>
          </p:cNvPr>
          <p:cNvPicPr>
            <a:picLocks noChangeAspect="1"/>
          </p:cNvPicPr>
          <p:nvPr/>
        </p:nvPicPr>
        <p:blipFill>
          <a:blip r:embed="rId2"/>
          <a:stretch>
            <a:fillRect/>
          </a:stretch>
        </p:blipFill>
        <p:spPr>
          <a:xfrm>
            <a:off x="0" y="0"/>
            <a:ext cx="12192000" cy="6858000"/>
          </a:xfrm>
          <a:prstGeom prst="rect">
            <a:avLst/>
          </a:prstGeom>
        </p:spPr>
      </p:pic>
      <p:sp>
        <p:nvSpPr>
          <p:cNvPr id="8" name="Title 1">
            <a:extLst>
              <a:ext uri="{FF2B5EF4-FFF2-40B4-BE49-F238E27FC236}">
                <a16:creationId xmlns:a16="http://schemas.microsoft.com/office/drawing/2014/main" xmlns="" id="{FA7F6722-77A3-8A4E-87FD-C72E75D39909}"/>
              </a:ext>
            </a:extLst>
          </p:cNvPr>
          <p:cNvSpPr txBox="1">
            <a:spLocks/>
          </p:cNvSpPr>
          <p:nvPr/>
        </p:nvSpPr>
        <p:spPr>
          <a:xfrm>
            <a:off x="990600" y="517525"/>
            <a:ext cx="10515600" cy="565323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smtClean="0">
                <a:solidFill>
                  <a:schemeClr val="bg1"/>
                </a:solidFill>
              </a:rPr>
              <a:t>Colossians </a:t>
            </a:r>
            <a:r>
              <a:rPr lang="en-US" sz="3600" b="1" dirty="0">
                <a:solidFill>
                  <a:schemeClr val="bg1"/>
                </a:solidFill>
              </a:rPr>
              <a:t>3:3 </a:t>
            </a:r>
            <a:r>
              <a:rPr lang="en-US" sz="3600" dirty="0">
                <a:solidFill>
                  <a:schemeClr val="bg1"/>
                </a:solidFill>
              </a:rPr>
              <a:t>For ye are dead, and </a:t>
            </a:r>
            <a:r>
              <a:rPr lang="en-US" sz="3600" b="1" dirty="0">
                <a:solidFill>
                  <a:schemeClr val="bg1"/>
                </a:solidFill>
              </a:rPr>
              <a:t>your life is hid with Christ</a:t>
            </a:r>
            <a:r>
              <a:rPr lang="en-US" sz="3600" dirty="0">
                <a:solidFill>
                  <a:schemeClr val="bg1"/>
                </a:solidFill>
              </a:rPr>
              <a:t> in God.</a:t>
            </a:r>
          </a:p>
        </p:txBody>
      </p:sp>
    </p:spTree>
    <p:extLst>
      <p:ext uri="{BB962C8B-B14F-4D97-AF65-F5344CB8AC3E}">
        <p14:creationId xmlns:p14="http://schemas.microsoft.com/office/powerpoint/2010/main" val="253892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TotalTime>
  <Words>1420</Words>
  <Application>Microsoft Office PowerPoint</Application>
  <PresentationFormat>Widescreen</PresentationFormat>
  <Paragraphs>85</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VISION</vt:lpstr>
      <vt:lpstr>“The only thing worse than  being blind is having  sight but no vision” Helen Keller</vt:lpstr>
      <vt:lpstr>A self-derived vision of a  saved man is no better  than a self-derived vision  of a lost man’s vision</vt:lpstr>
      <vt:lpstr>PowerPoint Presentation</vt:lpstr>
      <vt:lpstr>The Process of Vision</vt:lpstr>
      <vt:lpstr>The Process of Vision</vt:lpstr>
      <vt:lpstr>PowerPoint Presentation</vt:lpstr>
      <vt:lpstr>PowerPoint Presentation</vt:lpstr>
      <vt:lpstr>PowerPoint Presentation</vt:lpstr>
      <vt:lpstr>The Process of Vision</vt:lpstr>
      <vt:lpstr>The Process of Vision</vt:lpstr>
      <vt:lpstr>PowerPoint Presentation</vt:lpstr>
      <vt:lpstr>PowerPoint Presentation</vt:lpstr>
      <vt:lpstr>The Process of Vision</vt:lpstr>
      <vt:lpstr>The Principles of the Vision</vt:lpstr>
      <vt:lpstr>Acts 26:16 But rise, and stand upon thy feet: for I have appeared unto thee for this purpose, to make thee a minister and a witness both of these things which thou hast seen, and of those things in the which I will appear unto thee; 17 Delivering thee from the people, and from the Gentiles, unto whom now I send thee, 18 To open their eyes, and to turn them from darkness to light, and from the power of Satan unto God, that they may receive forgiveness of sins, and inheritance among them which are sanctified by faith that is in me.</vt:lpstr>
      <vt:lpstr>The Principles of the Vision</vt:lpstr>
      <vt:lpstr>John 6:29 Jesus answered and said unto them, This is the work of God, that ye believe on him whom he hath sent.</vt:lpstr>
      <vt:lpstr>John 20:21 Then said Jesus to them again, Peace be unto you: as my Father hath sent me, even so send I you.</vt:lpstr>
      <vt:lpstr>Romans 10:13-15 For whosoever shall call upon the name of the Lord shall be saved. 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vt:lpstr>
      <vt:lpstr>Acts 8:30-31 And Philip ran thither to him, and heard him read the prophet Esaias, and said, Understandest thou what thou readest? 31 And he said, How can I, except some man should guide me? And he desired Philip that he would come up and sit with him.</vt:lpstr>
      <vt:lpstr>The Principles of the Vision</vt:lpstr>
      <vt:lpstr>John 9:4 I must work the works of him that sent me, while it is day: the night cometh, when no man can work. 5 As long as I am in the world, I am the light of the world.</vt:lpstr>
      <vt:lpstr>Matthew 5:14-16 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vt:lpstr>
      <vt:lpstr>PowerPoint Presentation</vt:lpstr>
      <vt:lpstr>PowerPoint Presentation</vt:lpstr>
      <vt:lpstr>Revelation 1:20   The mystery of the seven stars which thou sawest in my right hand, and the seven golden candlesticks. The seven stars are the angels of the seven churches: and the seven candlesticks which thou sawest are the seven churches.</vt:lpstr>
      <vt:lpstr>The Principles of the Vision</vt:lpstr>
      <vt:lpstr>Romans 1:20 For the invisible things of him from the creation of the world are clearly seen, being understood by the things that are made, even his eternal power and Godhead; so that they are without excuse:  </vt:lpstr>
      <vt:lpstr>Romans 5:6 For when we were yet without strength, in due time Christ died for the ungodly. </vt:lpstr>
      <vt:lpstr>Ephesians 2:12 That at that time ye were without Christ, being aliens from the commonwealth of Israel, and strangers from the covenants of promise, having no hope, and without God in the world:</vt:lpstr>
      <vt:lpstr>2 Timothy 2:26 And that they may recover themselves out of the snare of the devil, who are taken captive by him at his will. </vt:lpstr>
      <vt:lpstr>The Principles of the Vision</vt:lpstr>
      <vt:lpstr>Acts 26:18 To open their eyes, and to turn them from darkness to light, and from the power of Satan unto God, that they may receive forgiveness of sins, and inheritance among them which are sanctified by faith that is in me. </vt:lpstr>
      <vt:lpstr>Galatians 3:26 For ye are all the children of God by faith in Christ Jesus.</vt:lpstr>
      <vt:lpstr>The Principles of the Vision</vt:lpstr>
      <vt:lpstr>Ephesians 1:18 The eyes of your understanding being enlightened; that ye may know what is the hope of his calling, and what the riches of the glory of his inheritance in the saints,</vt:lpstr>
      <vt:lpstr>The People of Vision</vt:lpstr>
      <vt:lpstr>The People of Vision</vt:lpstr>
      <vt:lpstr>PowerPoint Presentation</vt:lpstr>
      <vt:lpstr>PowerPoint Presentation</vt:lpstr>
      <vt:lpstr>Do you have  God’s vision?</vt:lpstr>
      <vt:lpstr>Have you been obedient?</vt:lpstr>
      <vt:lpstr>Will we be able to say… “I’ve finished my  course?”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Brandon Briscoe</dc:creator>
  <cp:lastModifiedBy>Joe McKaig</cp:lastModifiedBy>
  <cp:revision>12</cp:revision>
  <dcterms:created xsi:type="dcterms:W3CDTF">2019-12-17T20:08:01Z</dcterms:created>
  <dcterms:modified xsi:type="dcterms:W3CDTF">2019-12-31T17:18:31Z</dcterms:modified>
</cp:coreProperties>
</file>